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lvl1pPr algn="ctr" defTabSz="584200">
      <a:defRPr sz="8000">
        <a:latin typeface="+mj-lt"/>
        <a:ea typeface="+mj-ea"/>
        <a:cs typeface="+mj-cs"/>
        <a:sym typeface="CooperHewitt-Semibold"/>
      </a:defRPr>
    </a:lvl1pPr>
    <a:lvl2pPr indent="228600" algn="ctr" defTabSz="584200">
      <a:defRPr sz="8000">
        <a:latin typeface="+mj-lt"/>
        <a:ea typeface="+mj-ea"/>
        <a:cs typeface="+mj-cs"/>
        <a:sym typeface="CooperHewitt-Semibold"/>
      </a:defRPr>
    </a:lvl2pPr>
    <a:lvl3pPr indent="457200" algn="ctr" defTabSz="584200">
      <a:defRPr sz="8000">
        <a:latin typeface="+mj-lt"/>
        <a:ea typeface="+mj-ea"/>
        <a:cs typeface="+mj-cs"/>
        <a:sym typeface="CooperHewitt-Semibold"/>
      </a:defRPr>
    </a:lvl3pPr>
    <a:lvl4pPr indent="685800" algn="ctr" defTabSz="584200">
      <a:defRPr sz="8000">
        <a:latin typeface="+mj-lt"/>
        <a:ea typeface="+mj-ea"/>
        <a:cs typeface="+mj-cs"/>
        <a:sym typeface="CooperHewitt-Semibold"/>
      </a:defRPr>
    </a:lvl4pPr>
    <a:lvl5pPr indent="914400" algn="ctr" defTabSz="584200">
      <a:defRPr sz="8000">
        <a:latin typeface="+mj-lt"/>
        <a:ea typeface="+mj-ea"/>
        <a:cs typeface="+mj-cs"/>
        <a:sym typeface="CooperHewitt-Semibold"/>
      </a:defRPr>
    </a:lvl5pPr>
    <a:lvl6pPr indent="1143000" algn="ctr" defTabSz="584200">
      <a:defRPr sz="8000">
        <a:latin typeface="+mj-lt"/>
        <a:ea typeface="+mj-ea"/>
        <a:cs typeface="+mj-cs"/>
        <a:sym typeface="CooperHewitt-Semibold"/>
      </a:defRPr>
    </a:lvl6pPr>
    <a:lvl7pPr indent="1371600" algn="ctr" defTabSz="584200">
      <a:defRPr sz="8000">
        <a:latin typeface="+mj-lt"/>
        <a:ea typeface="+mj-ea"/>
        <a:cs typeface="+mj-cs"/>
        <a:sym typeface="CooperHewitt-Semibold"/>
      </a:defRPr>
    </a:lvl7pPr>
    <a:lvl8pPr indent="1600200" algn="ctr" defTabSz="584200">
      <a:defRPr sz="8000">
        <a:latin typeface="+mj-lt"/>
        <a:ea typeface="+mj-ea"/>
        <a:cs typeface="+mj-cs"/>
        <a:sym typeface="CooperHewitt-Semibold"/>
      </a:defRPr>
    </a:lvl8pPr>
    <a:lvl9pPr indent="1828800" algn="ctr" defTabSz="584200">
      <a:defRPr sz="8000">
        <a:latin typeface="+mj-lt"/>
        <a:ea typeface="+mj-ea"/>
        <a:cs typeface="+mj-cs"/>
        <a:sym typeface="CooperHewitt-Semi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CooperHewitt-Medium"/>
              </a:defRPr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3200"/>
              </a:spcBef>
              <a:defRPr sz="2800"/>
            </a:lvl1pPr>
            <a:lvl2pPr marL="685800" indent="-342900">
              <a:lnSpc>
                <a:spcPct val="100000"/>
              </a:lnSpc>
              <a:spcBef>
                <a:spcPts val="3200"/>
              </a:spcBef>
              <a:defRPr sz="2800"/>
            </a:lvl2pPr>
            <a:lvl3pPr marL="1028700" indent="-342900">
              <a:lnSpc>
                <a:spcPct val="100000"/>
              </a:lnSpc>
              <a:spcBef>
                <a:spcPts val="3200"/>
              </a:spcBef>
              <a:defRPr sz="2800"/>
            </a:lvl3pPr>
            <a:lvl4pPr marL="1371600" indent="-342900">
              <a:lnSpc>
                <a:spcPct val="100000"/>
              </a:lnSpc>
              <a:spcBef>
                <a:spcPts val="3200"/>
              </a:spcBef>
              <a:defRPr sz="2800"/>
            </a:lvl4pPr>
            <a:lvl5pPr marL="1714500" indent="-342900">
              <a:lnSpc>
                <a:spcPct val="100000"/>
              </a:lnSpc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j-lt"/>
          <a:ea typeface="+mj-ea"/>
          <a:cs typeface="+mj-cs"/>
          <a:sym typeface="CooperHewitt-Semibold"/>
        </a:defRPr>
      </a:lvl1pPr>
      <a:lvl2pPr indent="228600" algn="ctr" defTabSz="584200">
        <a:defRPr sz="8000">
          <a:latin typeface="+mj-lt"/>
          <a:ea typeface="+mj-ea"/>
          <a:cs typeface="+mj-cs"/>
          <a:sym typeface="CooperHewitt-Semibold"/>
        </a:defRPr>
      </a:lvl2pPr>
      <a:lvl3pPr indent="457200" algn="ctr" defTabSz="584200">
        <a:defRPr sz="8000">
          <a:latin typeface="+mj-lt"/>
          <a:ea typeface="+mj-ea"/>
          <a:cs typeface="+mj-cs"/>
          <a:sym typeface="CooperHewitt-Semibold"/>
        </a:defRPr>
      </a:lvl3pPr>
      <a:lvl4pPr indent="685800" algn="ctr" defTabSz="584200">
        <a:defRPr sz="8000">
          <a:latin typeface="+mj-lt"/>
          <a:ea typeface="+mj-ea"/>
          <a:cs typeface="+mj-cs"/>
          <a:sym typeface="CooperHewitt-Semibold"/>
        </a:defRPr>
      </a:lvl4pPr>
      <a:lvl5pPr indent="914400" algn="ctr" defTabSz="584200">
        <a:defRPr sz="8000">
          <a:latin typeface="+mj-lt"/>
          <a:ea typeface="+mj-ea"/>
          <a:cs typeface="+mj-cs"/>
          <a:sym typeface="CooperHewitt-Semibold"/>
        </a:defRPr>
      </a:lvl5pPr>
      <a:lvl6pPr indent="1143000" algn="ctr" defTabSz="584200">
        <a:defRPr sz="8000">
          <a:latin typeface="+mj-lt"/>
          <a:ea typeface="+mj-ea"/>
          <a:cs typeface="+mj-cs"/>
          <a:sym typeface="CooperHewitt-Semibold"/>
        </a:defRPr>
      </a:lvl6pPr>
      <a:lvl7pPr indent="1371600" algn="ctr" defTabSz="584200">
        <a:defRPr sz="8000">
          <a:latin typeface="+mj-lt"/>
          <a:ea typeface="+mj-ea"/>
          <a:cs typeface="+mj-cs"/>
          <a:sym typeface="CooperHewitt-Semibold"/>
        </a:defRPr>
      </a:lvl7pPr>
      <a:lvl8pPr indent="1600200" algn="ctr" defTabSz="584200">
        <a:defRPr sz="8000">
          <a:latin typeface="+mj-lt"/>
          <a:ea typeface="+mj-ea"/>
          <a:cs typeface="+mj-cs"/>
          <a:sym typeface="CooperHewitt-Semibold"/>
        </a:defRPr>
      </a:lvl8pPr>
      <a:lvl9pPr indent="1828800" algn="ctr" defTabSz="584200">
        <a:defRPr sz="8000">
          <a:latin typeface="+mj-lt"/>
          <a:ea typeface="+mj-ea"/>
          <a:cs typeface="+mj-cs"/>
          <a:sym typeface="CooperHewitt-Semibold"/>
        </a:defRPr>
      </a:lvl9pPr>
    </p:titleStyle>
    <p:bodyStyle>
      <a:lvl1pPr marL="444500" indent="-444500" defTabSz="584200">
        <a:lnSpc>
          <a:spcPct val="90000"/>
        </a:lnSpc>
        <a:spcBef>
          <a:spcPts val="600"/>
        </a:spcBef>
        <a:buSzPct val="75000"/>
        <a:buChar char="•"/>
        <a:defRPr sz="3600">
          <a:latin typeface="+mn-lt"/>
          <a:ea typeface="+mn-ea"/>
          <a:cs typeface="+mn-cs"/>
          <a:sym typeface="CooperHewitt-Medium"/>
        </a:defRPr>
      </a:lvl1pPr>
      <a:lvl2pPr marL="889000" indent="-444500" defTabSz="584200">
        <a:lnSpc>
          <a:spcPct val="90000"/>
        </a:lnSpc>
        <a:spcBef>
          <a:spcPts val="600"/>
        </a:spcBef>
        <a:buSzPct val="75000"/>
        <a:buChar char="•"/>
        <a:defRPr sz="3600">
          <a:latin typeface="+mn-lt"/>
          <a:ea typeface="+mn-ea"/>
          <a:cs typeface="+mn-cs"/>
          <a:sym typeface="CooperHewitt-Medium"/>
        </a:defRPr>
      </a:lvl2pPr>
      <a:lvl3pPr marL="1333500" indent="-444500" defTabSz="584200">
        <a:lnSpc>
          <a:spcPct val="90000"/>
        </a:lnSpc>
        <a:spcBef>
          <a:spcPts val="600"/>
        </a:spcBef>
        <a:buSzPct val="75000"/>
        <a:buChar char="•"/>
        <a:defRPr sz="3600">
          <a:latin typeface="+mn-lt"/>
          <a:ea typeface="+mn-ea"/>
          <a:cs typeface="+mn-cs"/>
          <a:sym typeface="CooperHewitt-Medium"/>
        </a:defRPr>
      </a:lvl3pPr>
      <a:lvl4pPr marL="1778000" indent="-444500" defTabSz="584200">
        <a:lnSpc>
          <a:spcPct val="90000"/>
        </a:lnSpc>
        <a:spcBef>
          <a:spcPts val="600"/>
        </a:spcBef>
        <a:buSzPct val="75000"/>
        <a:buChar char="•"/>
        <a:defRPr sz="3600">
          <a:latin typeface="+mn-lt"/>
          <a:ea typeface="+mn-ea"/>
          <a:cs typeface="+mn-cs"/>
          <a:sym typeface="CooperHewitt-Medium"/>
        </a:defRPr>
      </a:lvl4pPr>
      <a:lvl5pPr marL="2222500" indent="-444500" defTabSz="584200">
        <a:lnSpc>
          <a:spcPct val="90000"/>
        </a:lnSpc>
        <a:spcBef>
          <a:spcPts val="600"/>
        </a:spcBef>
        <a:buSzPct val="75000"/>
        <a:buChar char="•"/>
        <a:defRPr sz="3600">
          <a:latin typeface="+mn-lt"/>
          <a:ea typeface="+mn-ea"/>
          <a:cs typeface="+mn-cs"/>
          <a:sym typeface="CooperHewitt-Medium"/>
        </a:defRPr>
      </a:lvl5pPr>
      <a:lvl6pPr marL="2667000" indent="-444500" defTabSz="584200">
        <a:lnSpc>
          <a:spcPct val="90000"/>
        </a:lnSpc>
        <a:spcBef>
          <a:spcPts val="600"/>
        </a:spcBef>
        <a:buSzPct val="75000"/>
        <a:buChar char="•"/>
        <a:defRPr sz="3600">
          <a:latin typeface="+mn-lt"/>
          <a:ea typeface="+mn-ea"/>
          <a:cs typeface="+mn-cs"/>
          <a:sym typeface="CooperHewitt-Medium"/>
        </a:defRPr>
      </a:lvl6pPr>
      <a:lvl7pPr marL="3111500" indent="-444500" defTabSz="584200">
        <a:lnSpc>
          <a:spcPct val="90000"/>
        </a:lnSpc>
        <a:spcBef>
          <a:spcPts val="600"/>
        </a:spcBef>
        <a:buSzPct val="75000"/>
        <a:buChar char="•"/>
        <a:defRPr sz="3600">
          <a:latin typeface="+mn-lt"/>
          <a:ea typeface="+mn-ea"/>
          <a:cs typeface="+mn-cs"/>
          <a:sym typeface="CooperHewitt-Medium"/>
        </a:defRPr>
      </a:lvl7pPr>
      <a:lvl8pPr marL="3556000" indent="-444500" defTabSz="584200">
        <a:lnSpc>
          <a:spcPct val="90000"/>
        </a:lnSpc>
        <a:spcBef>
          <a:spcPts val="600"/>
        </a:spcBef>
        <a:buSzPct val="75000"/>
        <a:buChar char="•"/>
        <a:defRPr sz="3600">
          <a:latin typeface="+mn-lt"/>
          <a:ea typeface="+mn-ea"/>
          <a:cs typeface="+mn-cs"/>
          <a:sym typeface="CooperHewitt-Medium"/>
        </a:defRPr>
      </a:lvl8pPr>
      <a:lvl9pPr marL="4000500" indent="-444500" defTabSz="584200">
        <a:lnSpc>
          <a:spcPct val="90000"/>
        </a:lnSpc>
        <a:spcBef>
          <a:spcPts val="600"/>
        </a:spcBef>
        <a:buSzPct val="75000"/>
        <a:buChar char="•"/>
        <a:defRPr sz="3600">
          <a:latin typeface="+mn-lt"/>
          <a:ea typeface="+mn-ea"/>
          <a:cs typeface="+mn-cs"/>
          <a:sym typeface="CooperHewitt-Medium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freifunk-westpfalz.de" TargetMode="External"/><Relationship Id="rId3" Type="http://schemas.openxmlformats.org/officeDocument/2006/relationships/image" Target="../media/image1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hyperlink" Target="https://docs.google.com/presentation/d/1MZBZxEmPwufCUdngJMGWpdl0ZqCIHY8wBL8rO-_EhzA/edit?usp=sharing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hyperlink" Target="https://docs.google.com/presentation/d/1MZBZxEmPwufCUdngJMGWpdl0ZqCIHY8wBL8rO-_EhzA/edit?usp=sharing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header192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268" y="460962"/>
            <a:ext cx="11696264" cy="7310165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>
            <p:ph type="title"/>
          </p:nvPr>
        </p:nvSpPr>
        <p:spPr>
          <a:xfrm>
            <a:off x="1270000" y="4458227"/>
            <a:ext cx="10464800" cy="3302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Was ist Freifunk?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xfrm>
            <a:off x="1270000" y="7935764"/>
            <a:ext cx="10464800" cy="11303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Freie Netze in der Region Westpfalz</a:t>
            </a:r>
          </a:p>
        </p:txBody>
      </p:sp>
      <p:pic>
        <p:nvPicPr>
          <p:cNvPr id="3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8234" y="2062917"/>
            <a:ext cx="7888332" cy="4106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658" y="0"/>
            <a:ext cx="3399193" cy="975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68" name="Shape 68"/>
          <p:cNvSpPr/>
          <p:nvPr>
            <p:ph type="title"/>
          </p:nvPr>
        </p:nvSpPr>
        <p:spPr>
          <a:xfrm>
            <a:off x="3742801" y="738400"/>
            <a:ext cx="8302882" cy="1571200"/>
          </a:xfrm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 lvl="0">
              <a:defRPr sz="1800"/>
            </a:pPr>
            <a:r>
              <a:rPr sz="7360"/>
              <a:t>Berlin: Segenkirche</a:t>
            </a:r>
          </a:p>
        </p:txBody>
      </p:sp>
      <p:pic>
        <p:nvPicPr>
          <p:cNvPr id="6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4277" y="3371573"/>
            <a:ext cx="6298184" cy="399381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72" name="Screen Shot 2015-10-07 at 15.59.35 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131" y="-1"/>
            <a:ext cx="12242538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xfrm>
            <a:off x="364293" y="335844"/>
            <a:ext cx="12034865" cy="3302001"/>
          </a:xfrm>
          <a:prstGeom prst="rect">
            <a:avLst/>
          </a:prstGeom>
        </p:spPr>
        <p:txBody>
          <a:bodyPr/>
          <a:lstStyle/>
          <a:p>
            <a:pPr lvl="0" defTabSz="566674">
              <a:defRPr sz="1800"/>
            </a:pPr>
            <a:r>
              <a:rPr sz="7760"/>
              <a:t>Mitmachen: </a:t>
            </a:r>
            <a:r>
              <a:rPr sz="7760" u="sng">
                <a:hlinkClick r:id="rId2" invalidUrl="" action="" tgtFrame="" tooltip="" history="1" highlightClick="0" endSnd="0"/>
              </a:rPr>
              <a:t>www.freifunk-westpfalz.de</a:t>
            </a:r>
          </a:p>
        </p:txBody>
      </p:sp>
      <p:pic>
        <p:nvPicPr>
          <p:cNvPr id="75" name="globalGraph5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6565" y="3769185"/>
            <a:ext cx="10464801" cy="55709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03-freifunk-router-mit-gaeste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940" y="526248"/>
            <a:ext cx="12490920" cy="8701104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>
            <p:ph type="title"/>
          </p:nvPr>
        </p:nvSpPr>
        <p:spPr>
          <a:xfrm>
            <a:off x="-2784512" y="6955204"/>
            <a:ext cx="11099801" cy="2159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Internet?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6308" y="251956"/>
            <a:ext cx="10952184" cy="821413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>
            <a:off x="148996" y="8882505"/>
            <a:ext cx="1270680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/>
          <a:p>
            <a:pPr lvl="0">
              <a:defRPr sz="1800"/>
            </a:pPr>
            <a:r>
              <a:rPr sz="2400">
                <a:latin typeface="Helvetica Light"/>
                <a:ea typeface="Helvetica Light"/>
                <a:cs typeface="Helvetica Light"/>
                <a:sym typeface="Helvetica Light"/>
              </a:rPr>
              <a:t>Quelle: “Warum Freifunk? Mehr als nur eine Einführung”, </a:t>
            </a:r>
            <a:r>
              <a:rPr sz="2400" u="sng">
                <a:latin typeface="Helvetica Light"/>
                <a:ea typeface="Helvetica Light"/>
                <a:cs typeface="Helvetica Light"/>
                <a:sym typeface="Helvetica Light"/>
                <a:hlinkClick r:id="rId3" invalidUrl="" action="" tgtFrame="" tooltip="" history="1" highlightClick="0" endSnd="0"/>
              </a:rPr>
              <a:t>https://docs.google.com/presentation/d/1MZBZxEmPwufCUdngJMGWpdl0ZqCIHY8wBL8rO-_EhzA/edit?usp=sharing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332" y="355055"/>
            <a:ext cx="12057988" cy="904349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/>
        </p:nvSpPr>
        <p:spPr>
          <a:xfrm>
            <a:off x="148996" y="8882505"/>
            <a:ext cx="1270680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/>
          <a:p>
            <a:pPr lvl="0">
              <a:defRPr sz="1800"/>
            </a:pPr>
            <a:r>
              <a:rPr sz="2400">
                <a:latin typeface="Helvetica Light"/>
                <a:ea typeface="Helvetica Light"/>
                <a:cs typeface="Helvetica Light"/>
                <a:sym typeface="Helvetica Light"/>
              </a:rPr>
              <a:t>Quelle: “Warum Freifunk? Mehr als nur eine Einführung”, </a:t>
            </a:r>
            <a:r>
              <a:rPr sz="2400" u="sng">
                <a:latin typeface="Helvetica Light"/>
                <a:ea typeface="Helvetica Light"/>
                <a:cs typeface="Helvetica Light"/>
                <a:sym typeface="Helvetica Light"/>
                <a:hlinkClick r:id="rId3" invalidUrl="" action="" tgtFrame="" tooltip="" history="1" highlightClick="0" endSnd="0"/>
              </a:rPr>
              <a:t>https://docs.google.com/presentation/d/1MZBZxEmPwufCUdngJMGWpdl0ZqCIHY8wBL8rO-_EhzA/edit?usp=sharing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xfrm>
            <a:off x="779834" y="-2304783"/>
            <a:ext cx="6385489" cy="410322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000"/>
              <a:t>Typisches Setup</a:t>
            </a:r>
          </a:p>
        </p:txBody>
      </p:sp>
      <p:pic>
        <p:nvPicPr>
          <p:cNvPr id="38" name="IMG_3434.jpg"/>
          <p:cNvPicPr/>
          <p:nvPr/>
        </p:nvPicPr>
        <p:blipFill>
          <a:blip r:embed="rId2">
            <a:extLst/>
          </a:blip>
          <a:srcRect l="406" t="0" r="10902" b="0"/>
          <a:stretch>
            <a:fillRect/>
          </a:stretch>
        </p:blipFill>
        <p:spPr>
          <a:xfrm>
            <a:off x="217148" y="2352827"/>
            <a:ext cx="7510724" cy="635134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39" name="IMG_3435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67403" y="1027519"/>
            <a:ext cx="4603584" cy="817136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xfrm>
            <a:off x="781755" y="-25384"/>
            <a:ext cx="11441290" cy="2258427"/>
          </a:xfrm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 lvl="0">
              <a:defRPr sz="1800"/>
            </a:pPr>
            <a:r>
              <a:rPr sz="7600"/>
              <a:t>Freifunk: Ein eigenes Netz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xfrm>
            <a:off x="6171258" y="3229174"/>
            <a:ext cx="6436356" cy="5673153"/>
          </a:xfrm>
          <a:prstGeom prst="rect">
            <a:avLst/>
          </a:prstGeom>
        </p:spPr>
        <p:txBody>
          <a:bodyPr/>
          <a:lstStyle/>
          <a:p>
            <a:pPr lvl="0" marL="444500" indent="-444500" algn="l">
              <a:lnSpc>
                <a:spcPct val="90000"/>
              </a:lnSpc>
              <a:spcBef>
                <a:spcPts val="600"/>
              </a:spcBef>
              <a:buSzPct val="75000"/>
              <a:buChar char="•"/>
              <a:defRPr sz="1800"/>
            </a:pPr>
            <a:r>
              <a:rPr sz="3600"/>
              <a:t>öffentlich (jeder/jedem zugänglich)</a:t>
            </a:r>
            <a:endParaRPr sz="3600"/>
          </a:p>
          <a:p>
            <a:pPr lvl="0" marL="444500" indent="-444500" algn="l">
              <a:lnSpc>
                <a:spcPct val="90000"/>
              </a:lnSpc>
              <a:spcBef>
                <a:spcPts val="600"/>
              </a:spcBef>
              <a:buSzPct val="75000"/>
              <a:buChar char="•"/>
              <a:defRPr sz="1800"/>
            </a:pPr>
            <a:r>
              <a:rPr sz="3600"/>
              <a:t>nicht kommerziell (d.h. keiner Geschäftsstrategie unterworfen)</a:t>
            </a:r>
            <a:endParaRPr sz="3600"/>
          </a:p>
          <a:p>
            <a:pPr lvl="0" marL="444500" indent="-444500" algn="l">
              <a:lnSpc>
                <a:spcPct val="90000"/>
              </a:lnSpc>
              <a:spcBef>
                <a:spcPts val="600"/>
              </a:spcBef>
              <a:buSzPct val="75000"/>
              <a:buChar char="•"/>
              <a:defRPr sz="1800"/>
            </a:pPr>
            <a:r>
              <a:rPr sz="3600"/>
              <a:t>im Besitz einer Gemeinschaft (nicht im Besitz einzelner)</a:t>
            </a:r>
            <a:endParaRPr sz="3600"/>
          </a:p>
          <a:p>
            <a:pPr lvl="0" marL="444500" indent="-444500" algn="l">
              <a:lnSpc>
                <a:spcPct val="90000"/>
              </a:lnSpc>
              <a:spcBef>
                <a:spcPts val="600"/>
              </a:spcBef>
              <a:buSzPct val="75000"/>
              <a:buChar char="•"/>
              <a:defRPr sz="1800"/>
            </a:pPr>
            <a:r>
              <a:rPr sz="3600"/>
              <a:t>unzensiert</a:t>
            </a:r>
          </a:p>
        </p:txBody>
      </p:sp>
      <p:pic>
        <p:nvPicPr>
          <p:cNvPr id="43" name="IMG_343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137" y="2962035"/>
            <a:ext cx="4612912" cy="615054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Warum?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xfrm>
            <a:off x="952500" y="2354365"/>
            <a:ext cx="11244740" cy="173052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Digitale Kluft: Nicht jeder kann sich einen Internetzugang leisten, Beispiel Bewerbung: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897969" y="4276861"/>
            <a:ext cx="11353801" cy="5108658"/>
            <a:chOff x="-127000" y="-88900"/>
            <a:chExt cx="11353800" cy="5108656"/>
          </a:xfrm>
        </p:grpSpPr>
        <p:pic>
          <p:nvPicPr>
            <p:cNvPr id="48" name="Screen Shot 2015-10-07 at 15.16.25 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099800" cy="47784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7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1353800" cy="510865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creen Shot 2015-10-07 at 15.35.33 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540"/>
            <a:ext cx="13004801" cy="951052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 52"/>
          <p:cNvSpPr/>
          <p:nvPr>
            <p:ph type="body" idx="1"/>
          </p:nvPr>
        </p:nvSpPr>
        <p:spPr>
          <a:xfrm>
            <a:off x="304751" y="5868965"/>
            <a:ext cx="4683235" cy="3137030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61808"/>
              </a:srgbClr>
            </a:outerShdw>
          </a:effectLst>
        </p:spPr>
        <p:txBody>
          <a:bodyPr/>
          <a:lstStyle>
            <a:lvl1pPr marL="351155" indent="-351155" defTabSz="461518">
              <a:spcBef>
                <a:spcPts val="400"/>
              </a:spcBef>
              <a:defRPr sz="2844"/>
            </a:lvl1pPr>
          </a:lstStyle>
          <a:p>
            <a:pPr lvl="0">
              <a:defRPr sz="1800"/>
            </a:pPr>
            <a:r>
              <a:rPr sz="2844"/>
              <a:t>In dünn besiedelten und strukturschwachen Gebieten (“areas of market failure”) werden keine (bezahlbaren) Breitbandanschlüsse angeboten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xfrm>
            <a:off x="952500" y="311628"/>
            <a:ext cx="11099800" cy="2159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Wie funktioniert das?</a:t>
            </a:r>
          </a:p>
        </p:txBody>
      </p:sp>
      <p:pic>
        <p:nvPicPr>
          <p:cNvPr id="55" name="Screen Shot 2015-10-07 at 14.50.30 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51076"/>
            <a:ext cx="13004801" cy="718686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Wie funktioniert das?</a:t>
            </a:r>
          </a:p>
        </p:txBody>
      </p:sp>
      <p:pic>
        <p:nvPicPr>
          <p:cNvPr id="58" name="Screen Shot 2015-10-07 at 14.51.51 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628" y="2464465"/>
            <a:ext cx="4292601" cy="2616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59" name="Screen Shot 2015-10-07 at 14.53.05 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2006" y="2375480"/>
            <a:ext cx="7428317" cy="67552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xfrm>
            <a:off x="952500" y="245192"/>
            <a:ext cx="11099800" cy="2159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Meshing</a:t>
            </a:r>
          </a:p>
        </p:txBody>
      </p:sp>
      <p:pic>
        <p:nvPicPr>
          <p:cNvPr id="62" name="Freifunk-Meshing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347" y="1879648"/>
            <a:ext cx="11575011" cy="7424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xfrm>
            <a:off x="-35667" y="1001093"/>
            <a:ext cx="3247859" cy="775141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Ein Mesh!</a:t>
            </a:r>
          </a:p>
        </p:txBody>
      </p:sp>
      <p:pic>
        <p:nvPicPr>
          <p:cNvPr id="65" name="Screen Shot 2015-10-07 at 14.56.03 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8684" y="0"/>
            <a:ext cx="9656711" cy="975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ooperHewitt-Semibold"/>
        <a:ea typeface="CooperHewitt-Semibold"/>
        <a:cs typeface="CooperHewitt-Semibold"/>
      </a:majorFont>
      <a:minorFont>
        <a:latin typeface="CooperHewitt-Medium"/>
        <a:ea typeface="CooperHewitt-Medium"/>
        <a:cs typeface="CooperHewitt-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b" upright="0">
        <a:normAutofit fontScale="100000" lnSpcReduction="0"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8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ooperHewitt-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ooperHewitt-Semibold"/>
        <a:ea typeface="CooperHewitt-Semibold"/>
        <a:cs typeface="CooperHewitt-Semibold"/>
      </a:majorFont>
      <a:minorFont>
        <a:latin typeface="CooperHewitt-Medium"/>
        <a:ea typeface="CooperHewitt-Medium"/>
        <a:cs typeface="CooperHewitt-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b" upright="0">
        <a:normAutofit fontScale="100000" lnSpcReduction="0"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8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ooperHewitt-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